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86" r:id="rId13"/>
    <p:sldId id="264" r:id="rId14"/>
    <p:sldId id="287" r:id="rId15"/>
    <p:sldId id="288" r:id="rId16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A24018-231D-4C26-9311-D9DD37552BAB}" v="70" dt="2020-09-01T15:07:19.222"/>
    <p1510:client id="{421DD7D8-F570-4C9F-1125-FD43866C9808}" v="140" dt="2020-09-02T07:42:36.103"/>
    <p1510:client id="{BB734E03-E6BD-4784-4344-82A62A92EB3E}" v="78" dt="2020-09-02T07:56:11.720"/>
    <p1510:client id="{CA6E148B-93E6-48A5-739F-A2D426E8FE5B}" v="1" dt="2020-09-02T07:58:27.904"/>
    <p1510:client id="{ED6583AB-65E6-4F66-34D5-FDF3F5D418FC}" v="825" dt="2020-09-02T07:54:37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handoutMaster" Target="handoutMasters/handoutMaster1.xml" Id="rId18" /><Relationship Type="http://schemas.openxmlformats.org/officeDocument/2006/relationships/customXml" Target="../customXml/item3.xml" Id="rId3" /><Relationship Type="http://schemas.openxmlformats.org/officeDocument/2006/relationships/theme" Target="theme/theme1.xml" Id="rId21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notesMaster" Target="notesMasters/notesMaster1.xml" Id="rId17" /><Relationship Type="http://schemas.openxmlformats.org/officeDocument/2006/relationships/customXml" Target="../customXml/item2.xml" Id="rId2" /><Relationship Type="http://schemas.openxmlformats.org/officeDocument/2006/relationships/slide" Target="slides/slide12.xml" Id="rId16" /><Relationship Type="http://schemas.openxmlformats.org/officeDocument/2006/relationships/viewProps" Target="viewProps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microsoft.com/office/2015/10/relationships/revisionInfo" Target="revisionInfo.xml" Id="rId24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slide" Target="slides/slide6.xml" Id="rId10" /><Relationship Type="http://schemas.openxmlformats.org/officeDocument/2006/relationships/presProps" Target="presProps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Relationship Type="http://schemas.openxmlformats.org/officeDocument/2006/relationships/tableStyles" Target="tableStyles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2-9-2020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9C61E-FA29-48B5-B8E4-AFB31D3E600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36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s://scriptie.nl/scriptiehulp/onderzoeksmethode/fasen-van-de-onderzoeksmeth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nl-NL"/>
              <a:t>IBS Leefbare stad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2530"/>
            <a:ext cx="9144000" cy="1655762"/>
          </a:xfrm>
        </p:spPr>
        <p:txBody>
          <a:bodyPr/>
          <a:lstStyle/>
          <a:p>
            <a:r>
              <a:rPr lang="nl-NL"/>
              <a:t>Week 2</a:t>
            </a:r>
          </a:p>
        </p:txBody>
      </p:sp>
      <p:pic>
        <p:nvPicPr>
          <p:cNvPr id="1026" name="Picture 2" descr="We zijn weer online! – Nikon Club Nederland">
            <a:extLst>
              <a:ext uri="{FF2B5EF4-FFF2-40B4-BE49-F238E27FC236}">
                <a16:creationId xmlns:a16="http://schemas.microsoft.com/office/drawing/2014/main" id="{CDFB1FC3-E6F9-4CB8-9F04-6D31050CB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994" y="3429000"/>
            <a:ext cx="3954011" cy="259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Document ‘verantwoording samenwerking’</a:t>
            </a:r>
          </a:p>
        </p:txBody>
      </p:sp>
      <p:sp>
        <p:nvSpPr>
          <p:cNvPr id="53" name="Text Box 96">
            <a:extLst>
              <a:ext uri="{FF2B5EF4-FFF2-40B4-BE49-F238E27FC236}">
                <a16:creationId xmlns:a16="http://schemas.microsoft.com/office/drawing/2014/main" id="{91311208-081A-4C12-A028-652D9666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04" y="120995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2FB0B10-B0C6-4308-B415-6E5A1613A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276" y="1912689"/>
            <a:ext cx="3975447" cy="42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3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Planning groepsbegeleiding </a:t>
            </a:r>
          </a:p>
        </p:txBody>
      </p:sp>
      <p:sp>
        <p:nvSpPr>
          <p:cNvPr id="53" name="Text Box 96">
            <a:extLst>
              <a:ext uri="{FF2B5EF4-FFF2-40B4-BE49-F238E27FC236}">
                <a16:creationId xmlns:a16="http://schemas.microsoft.com/office/drawing/2014/main" id="{91311208-081A-4C12-A028-652D9666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04" y="120995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C51ACD-D755-46C6-AF1D-710A9CDB7167}"/>
              </a:ext>
            </a:extLst>
          </p:cNvPr>
          <p:cNvSpPr txBox="1"/>
          <p:nvPr/>
        </p:nvSpPr>
        <p:spPr>
          <a:xfrm>
            <a:off x="1132514" y="1717901"/>
            <a:ext cx="7384575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>
                <a:latin typeface="Arial"/>
                <a:cs typeface="Arial"/>
              </a:rPr>
              <a:t>Plaats je probleemstelling, hoofdvraag en deelvragen </a:t>
            </a:r>
            <a:r>
              <a:rPr lang="nl-NL" sz="2000" b="1">
                <a:latin typeface="Arial"/>
                <a:cs typeface="Arial"/>
              </a:rPr>
              <a:t>én</a:t>
            </a:r>
            <a:r>
              <a:rPr lang="nl-NL" sz="2000">
                <a:latin typeface="Arial"/>
                <a:cs typeface="Arial"/>
              </a:rPr>
              <a:t> je voorbereiding voor het overleg met de opdrachtgever morgen vóór 11.00 uur in het tabblad bestanden in je eigen teams-groep.</a:t>
            </a:r>
          </a:p>
          <a:p>
            <a:pPr marL="342900" indent="-342900">
              <a:buAutoNum type="arabicPeriod"/>
            </a:pPr>
            <a:r>
              <a:rPr lang="nl-NL" sz="2000">
                <a:latin typeface="Arial"/>
                <a:cs typeface="Arial"/>
              </a:rPr>
              <a:t>De docent maakt een vergadering aan om de voortgang te bespreken volgens schema </a:t>
            </a:r>
          </a:p>
          <a:p>
            <a:pPr marL="342900" indent="-342900">
              <a:buAutoNum type="arabicPeriod"/>
            </a:pPr>
            <a:endParaRPr lang="nl-NL" sz="2000"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nl-NL" sz="2000">
                <a:latin typeface="Arial"/>
                <a:cs typeface="Arial"/>
              </a:rPr>
              <a:t>De hele groep neemt deel aan vergadering!</a:t>
            </a:r>
          </a:p>
          <a:p>
            <a:pPr marL="342900" indent="-342900">
              <a:buAutoNum type="arabicPeriod"/>
            </a:pPr>
            <a:r>
              <a:rPr lang="nl-NL" sz="2000">
                <a:latin typeface="Arial"/>
                <a:cs typeface="Arial"/>
              </a:rPr>
              <a:t>Afsluiting voor hele klas met mogelijkheden tot stellen vragen in Team Algemeen om 13.40 uur!</a:t>
            </a:r>
            <a:endParaRPr lang="nl-NL" sz="2000"/>
          </a:p>
          <a:p>
            <a:pPr marL="342900" indent="-342900">
              <a:buFontTx/>
              <a:buAutoNum type="arabicPeriod"/>
            </a:pPr>
            <a:endParaRPr lang="nl-NL" sz="2000"/>
          </a:p>
          <a:p>
            <a:pPr marL="342900" indent="-342900">
              <a:buFontTx/>
              <a:buAutoNum type="arabicPeriod"/>
            </a:pPr>
            <a:endParaRPr lang="nl-NL" sz="2000"/>
          </a:p>
          <a:p>
            <a:pPr marL="342900" indent="-342900">
              <a:buFontTx/>
              <a:buAutoNum type="arabicPeriod"/>
            </a:pPr>
            <a:endParaRPr lang="nl-NL" sz="2000"/>
          </a:p>
          <a:p>
            <a:pPr marL="342900" indent="-342900">
              <a:buFontTx/>
              <a:buAutoNum type="arabicPeriod"/>
            </a:pPr>
            <a:endParaRPr lang="nl-NL" sz="2000"/>
          </a:p>
          <a:p>
            <a:pPr marL="342900" indent="-342900">
              <a:buFontTx/>
              <a:buAutoNum type="arabicPeriod"/>
            </a:pPr>
            <a:endParaRPr lang="nl-NL" sz="2000"/>
          </a:p>
          <a:p>
            <a:pPr marL="342900" indent="-342900">
              <a:buFont typeface="Calibri Light"/>
              <a:buAutoNum type="arabicPeriod"/>
            </a:pPr>
            <a:endParaRPr lang="nl-NL" sz="2000"/>
          </a:p>
          <a:p>
            <a:pPr marL="342900" indent="-342900">
              <a:buFont typeface="+mj-lt"/>
              <a:buAutoNum type="arabicPeriod"/>
            </a:pPr>
            <a:endParaRPr lang="nl-NL" sz="2000"/>
          </a:p>
          <a:p>
            <a:pPr marL="342900" indent="-342900">
              <a:buFont typeface="+mj-lt"/>
              <a:buAutoNum type="arabicPeriod"/>
            </a:pPr>
            <a:endParaRPr lang="nl-NL" sz="2000"/>
          </a:p>
        </p:txBody>
      </p:sp>
      <p:graphicFrame>
        <p:nvGraphicFramePr>
          <p:cNvPr id="4" name="Tabel 5">
            <a:extLst>
              <a:ext uri="{FF2B5EF4-FFF2-40B4-BE49-F238E27FC236}">
                <a16:creationId xmlns:a16="http://schemas.microsoft.com/office/drawing/2014/main" id="{DEE53985-4C2C-4BDF-A281-03E7CF605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96607"/>
              </p:ext>
            </p:extLst>
          </p:nvPr>
        </p:nvGraphicFramePr>
        <p:xfrm>
          <a:off x="8808357" y="1115785"/>
          <a:ext cx="306748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496">
                  <a:extLst>
                    <a:ext uri="{9D8B030D-6E8A-4147-A177-3AD203B41FA5}">
                      <a16:colId xmlns:a16="http://schemas.microsoft.com/office/drawing/2014/main" val="2428161487"/>
                    </a:ext>
                  </a:extLst>
                </a:gridCol>
                <a:gridCol w="1022496">
                  <a:extLst>
                    <a:ext uri="{9D8B030D-6E8A-4147-A177-3AD203B41FA5}">
                      <a16:colId xmlns:a16="http://schemas.microsoft.com/office/drawing/2014/main" val="2842048307"/>
                    </a:ext>
                  </a:extLst>
                </a:gridCol>
                <a:gridCol w="1022496">
                  <a:extLst>
                    <a:ext uri="{9D8B030D-6E8A-4147-A177-3AD203B41FA5}">
                      <a16:colId xmlns:a16="http://schemas.microsoft.com/office/drawing/2014/main" val="1983710225"/>
                    </a:ext>
                  </a:extLst>
                </a:gridCol>
              </a:tblGrid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Docent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650921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Stijn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293797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Stijn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97307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11.55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Stijn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013452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77941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Valerie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02030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06012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400"/>
                        <a:t>Groep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400"/>
                        <a:t>13.05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400"/>
                        <a:t>Valerie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81951"/>
                  </a:ext>
                </a:extLst>
              </a:tr>
              <a:tr h="240225">
                <a:tc>
                  <a:txBody>
                    <a:bodyPr/>
                    <a:lstStyle/>
                    <a:p>
                      <a:r>
                        <a:rPr lang="nl-NL" sz="1400"/>
                        <a:t>Groep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88133"/>
                  </a:ext>
                </a:extLst>
              </a:tr>
            </a:tbl>
          </a:graphicData>
        </a:graphic>
      </p:graphicFrame>
      <p:sp>
        <p:nvSpPr>
          <p:cNvPr id="6" name="Pijl: gestreept rechts 5">
            <a:extLst>
              <a:ext uri="{FF2B5EF4-FFF2-40B4-BE49-F238E27FC236}">
                <a16:creationId xmlns:a16="http://schemas.microsoft.com/office/drawing/2014/main" id="{F4ADE243-2682-4385-871A-F747E4713F9E}"/>
              </a:ext>
            </a:extLst>
          </p:cNvPr>
          <p:cNvSpPr/>
          <p:nvPr/>
        </p:nvSpPr>
        <p:spPr>
          <a:xfrm>
            <a:off x="4883803" y="3181694"/>
            <a:ext cx="979714" cy="48078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20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To do:</a:t>
            </a:r>
          </a:p>
        </p:txBody>
      </p:sp>
      <p:sp>
        <p:nvSpPr>
          <p:cNvPr id="53" name="Text Box 96">
            <a:extLst>
              <a:ext uri="{FF2B5EF4-FFF2-40B4-BE49-F238E27FC236}">
                <a16:creationId xmlns:a16="http://schemas.microsoft.com/office/drawing/2014/main" id="{91311208-081A-4C12-A028-652D9666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04" y="120995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30DE154-0515-4FF0-8952-2AFC1C536213}"/>
              </a:ext>
            </a:extLst>
          </p:cNvPr>
          <p:cNvSpPr txBox="1"/>
          <p:nvPr/>
        </p:nvSpPr>
        <p:spPr>
          <a:xfrm>
            <a:off x="1132514" y="1690688"/>
            <a:ext cx="10142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/>
              <a:t>Maak de </a:t>
            </a:r>
            <a:r>
              <a:rPr lang="nl-NL" sz="2000" err="1"/>
              <a:t>mindmap</a:t>
            </a:r>
            <a:r>
              <a:rPr lang="nl-NL" sz="2000"/>
              <a:t> compleet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/>
              <a:t>Maak de probleemstelling, hoofdvraag en deelvragen compleet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/>
              <a:t>Verdiep je in leerarrangement 1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/>
              <a:t>Verwerk je persoonlijke leerdoelen in het document ‘verantwoording samenwerking’ opdracht 1.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/>
              <a:t>Verwerk je persoonlijke leerdoelen in het de persoonlijke motivatie van jullie beleidsadvies</a:t>
            </a:r>
          </a:p>
          <a:p>
            <a:pPr marL="342900" indent="-342900">
              <a:buFont typeface="+mj-lt"/>
              <a:buAutoNum type="arabicPeriod"/>
            </a:pPr>
            <a:endParaRPr lang="nl-NL" sz="2000"/>
          </a:p>
          <a:p>
            <a:pPr marL="342900" indent="-342900">
              <a:buFont typeface="+mj-lt"/>
              <a:buAutoNum type="arabicPeriod"/>
            </a:pP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404794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err="1"/>
              <a:t>Mindmap</a:t>
            </a:r>
            <a:endParaRPr lang="nl-NL"/>
          </a:p>
          <a:p>
            <a:r>
              <a:rPr lang="nl-NL"/>
              <a:t>Probleemstelling, hoofdvraag en deelvragen</a:t>
            </a:r>
          </a:p>
          <a:p>
            <a:r>
              <a:rPr lang="nl-NL"/>
              <a:t>Leerarrangement 1 ‘Onderzoeksmethodes’</a:t>
            </a:r>
          </a:p>
          <a:p>
            <a:r>
              <a:rPr lang="nl-NL"/>
              <a:t>Document ‘verantwoording samenwerking’</a:t>
            </a:r>
          </a:p>
          <a:p>
            <a:r>
              <a:rPr lang="nl-NL"/>
              <a:t>Planning groepsbegeleiding</a:t>
            </a:r>
          </a:p>
        </p:txBody>
      </p:sp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Mindmap</a:t>
            </a:r>
            <a:r>
              <a:rPr lang="nl-NL"/>
              <a:t> – De leefbare stad</a:t>
            </a:r>
          </a:p>
        </p:txBody>
      </p:sp>
      <p:pic>
        <p:nvPicPr>
          <p:cNvPr id="2052" name="Picture 4" descr="Huiswerk lerenmet een mindmap">
            <a:extLst>
              <a:ext uri="{FF2B5EF4-FFF2-40B4-BE49-F238E27FC236}">
                <a16:creationId xmlns:a16="http://schemas.microsoft.com/office/drawing/2014/main" id="{F62EAB02-16BD-49FA-9AF9-AE9A76C99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094" y="1583836"/>
            <a:ext cx="6009553" cy="440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6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Probleemstelling, hoofdvraag en deelvragen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17F7571A-EFC7-467C-933F-ED0728A7B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83" y="1690688"/>
            <a:ext cx="9273330" cy="3760220"/>
          </a:xfrm>
        </p:spPr>
        <p:txBody>
          <a:bodyPr/>
          <a:lstStyle/>
          <a:p>
            <a:pPr marL="0" indent="0">
              <a:buNone/>
            </a:pPr>
            <a:r>
              <a:rPr lang="nl-NL" sz="2400" b="1"/>
              <a:t>Hoofdvraag</a:t>
            </a:r>
            <a:r>
              <a:rPr lang="nl-NL" sz="2400"/>
              <a:t> </a:t>
            </a:r>
          </a:p>
          <a:p>
            <a:r>
              <a:rPr lang="nl-NL" sz="2400"/>
              <a:t>Bekijk de vraag bij jullie casus kritisch; is dit een goede hoofdvraag?</a:t>
            </a:r>
          </a:p>
          <a:p>
            <a:r>
              <a:rPr lang="nl-NL" sz="2400"/>
              <a:t>Maak de hoofdvraag zo dat hij voor jullie passend is.</a:t>
            </a:r>
          </a:p>
          <a:p>
            <a:endParaRPr lang="nl-NL" sz="2400"/>
          </a:p>
          <a:p>
            <a:pPr marL="0" indent="0">
              <a:buNone/>
            </a:pPr>
            <a:r>
              <a:rPr lang="nl-NL" sz="2400" b="1"/>
              <a:t>Deelvragen</a:t>
            </a:r>
          </a:p>
          <a:p>
            <a:r>
              <a:rPr lang="nl-NL" sz="2400"/>
              <a:t>Ga eerst ‘brainstormen’ schrijf zoveel mogelijk vragen op</a:t>
            </a:r>
          </a:p>
          <a:p>
            <a:r>
              <a:rPr lang="nl-NL" sz="2400"/>
              <a:t>Dan strepen, wat mag er weg, wat blijft, wat kan evt. samen?</a:t>
            </a:r>
          </a:p>
          <a:p>
            <a:r>
              <a:rPr lang="nl-NL" sz="2400"/>
              <a:t>Zorg dat jullie specialisaties terugkomen in de deelvragen! </a:t>
            </a:r>
          </a:p>
        </p:txBody>
      </p:sp>
    </p:spTree>
    <p:extLst>
      <p:ext uri="{BB962C8B-B14F-4D97-AF65-F5344CB8AC3E}">
        <p14:creationId xmlns:p14="http://schemas.microsoft.com/office/powerpoint/2010/main" val="318850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Probleemstelling, hoofdvraag en deelvragen</a:t>
            </a:r>
          </a:p>
        </p:txBody>
      </p:sp>
      <p:pic>
        <p:nvPicPr>
          <p:cNvPr id="6" name="Picture 2" descr="Afbeeldingsresultaat voor Het marktonderzoeksproces">
            <a:extLst>
              <a:ext uri="{FF2B5EF4-FFF2-40B4-BE49-F238E27FC236}">
                <a16:creationId xmlns:a16="http://schemas.microsoft.com/office/drawing/2014/main" id="{81C9D101-D6E6-4A87-AAB8-A82B43562B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3070371" y="1554144"/>
            <a:ext cx="6182178" cy="44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fbeeldingsresultaat voor Het marktonderzoeksproces">
            <a:extLst>
              <a:ext uri="{FF2B5EF4-FFF2-40B4-BE49-F238E27FC236}">
                <a16:creationId xmlns:a16="http://schemas.microsoft.com/office/drawing/2014/main" id="{112A9F79-2304-4723-B2DC-D5244A22D0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11371" r="5479" b="13956"/>
          <a:stretch/>
        </p:blipFill>
        <p:spPr bwMode="auto">
          <a:xfrm>
            <a:off x="3070371" y="2139193"/>
            <a:ext cx="6182178" cy="38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Probleemstelling, hoofdvraag en deelvragen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EAB9399-C415-4F52-B3C0-5D6B3F8E78D1}"/>
              </a:ext>
            </a:extLst>
          </p:cNvPr>
          <p:cNvSpPr txBox="1"/>
          <p:nvPr/>
        </p:nvSpPr>
        <p:spPr>
          <a:xfrm>
            <a:off x="1106647" y="1979207"/>
            <a:ext cx="10939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ea typeface="+mj-ea"/>
                <a:cs typeface="Arial" pitchFamily="34" charset="0"/>
              </a:rPr>
              <a:t>Waarom moet je een probleemstelling opstellen?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 pitchFamily="34" charset="0"/>
                <a:ea typeface="+mj-ea"/>
                <a:cs typeface="Arial" pitchFamily="34" charset="0"/>
              </a:rPr>
              <a:t>De probleemstelling is de opstap naar je uiteindelijke hoofdvraag.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Arial" pitchFamily="34" charset="0"/>
                <a:ea typeface="+mj-ea"/>
                <a:cs typeface="Arial" pitchFamily="34" charset="0"/>
              </a:rPr>
              <a:t>De probleemstelling geeft je focus en zorgt ervoor dat je je op één probleem richt. </a:t>
            </a:r>
            <a:endParaRPr lang="nl-NL" sz="1400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DA416655-AE64-4506-B9AD-7ACEBACD4E2A}"/>
              </a:ext>
            </a:extLst>
          </p:cNvPr>
          <p:cNvGrpSpPr/>
          <p:nvPr/>
        </p:nvGrpSpPr>
        <p:grpSpPr>
          <a:xfrm>
            <a:off x="7331978" y="3498209"/>
            <a:ext cx="4613508" cy="2549583"/>
            <a:chOff x="1603085" y="2891576"/>
            <a:chExt cx="5787179" cy="3114271"/>
          </a:xfrm>
        </p:grpSpPr>
        <p:pic>
          <p:nvPicPr>
            <p:cNvPr id="5" name="Picture 2" descr="Afbeeldingsresultaat voor Het marktonderzoeksproces">
              <a:extLst>
                <a:ext uri="{FF2B5EF4-FFF2-40B4-BE49-F238E27FC236}">
                  <a16:creationId xmlns:a16="http://schemas.microsoft.com/office/drawing/2014/main" id="{13F41242-4B66-41AE-8BD4-B2FECB1227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3" r="5479" b="13956"/>
            <a:stretch/>
          </p:blipFill>
          <p:spPr bwMode="auto">
            <a:xfrm>
              <a:off x="3197212" y="3003259"/>
              <a:ext cx="4193052" cy="3002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Afbeeldingsresultaat voor Het marktonderzoeksproces">
              <a:extLst>
                <a:ext uri="{FF2B5EF4-FFF2-40B4-BE49-F238E27FC236}">
                  <a16:creationId xmlns:a16="http://schemas.microsoft.com/office/drawing/2014/main" id="{A0C4DE95-06C3-463E-8812-783626F0F49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3" r="29758" b="91211"/>
            <a:stretch/>
          </p:blipFill>
          <p:spPr bwMode="auto">
            <a:xfrm>
              <a:off x="1603085" y="2891576"/>
              <a:ext cx="5368166" cy="53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4043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Leerarrangement 1 ‘Onderzoeksmethodes’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1E0287C6-0522-44E8-80C8-C6C7F03F89BA}"/>
              </a:ext>
            </a:extLst>
          </p:cNvPr>
          <p:cNvGrpSpPr/>
          <p:nvPr/>
        </p:nvGrpSpPr>
        <p:grpSpPr>
          <a:xfrm>
            <a:off x="3070371" y="1554144"/>
            <a:ext cx="6182178" cy="4426974"/>
            <a:chOff x="3070371" y="1554144"/>
            <a:chExt cx="6182178" cy="4426974"/>
          </a:xfrm>
        </p:grpSpPr>
        <p:pic>
          <p:nvPicPr>
            <p:cNvPr id="4" name="Picture 2" descr="Afbeeldingsresultaat voor Het marktonderzoeksproces">
              <a:extLst>
                <a:ext uri="{FF2B5EF4-FFF2-40B4-BE49-F238E27FC236}">
                  <a16:creationId xmlns:a16="http://schemas.microsoft.com/office/drawing/2014/main" id="{6AC080B7-1343-4CCD-87BA-E1EBDAAD50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3" r="5479" b="13956"/>
            <a:stretch/>
          </p:blipFill>
          <p:spPr bwMode="auto">
            <a:xfrm>
              <a:off x="3070371" y="1554144"/>
              <a:ext cx="6182178" cy="4426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Afbeeldingsresultaat voor Het marktonderzoeksproces">
              <a:extLst>
                <a:ext uri="{FF2B5EF4-FFF2-40B4-BE49-F238E27FC236}">
                  <a16:creationId xmlns:a16="http://schemas.microsoft.com/office/drawing/2014/main" id="{ECBB695D-3975-4577-9E7A-D85F46A8E8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3" t="19687" r="5479" b="33029"/>
            <a:stretch/>
          </p:blipFill>
          <p:spPr bwMode="auto">
            <a:xfrm>
              <a:off x="3070371" y="2619498"/>
              <a:ext cx="6182178" cy="24328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424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Leerarrangement 1 ‘Onderzoeksmethodes’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D815D4E6-79E3-4D94-9960-9FFC1E345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261" y="1469482"/>
            <a:ext cx="374970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E5DE4285-C81D-47F4-98B3-50EFD510F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655" y="2462310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Uiteenzetting van mogelijke onderzoeksmethodes om veldonderzoek te verrichten. 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8B8D04D7-57AE-4032-98AD-24AF8B3BD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261" y="3891707"/>
            <a:ext cx="3744912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Uiteenzetting van de mogelijke onderzoeksmethodes die geschikt kunnen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Voeg begeleidende afbeeldingen toe en denk aan een bronvermelding. 	</a:t>
            </a:r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id="{40CF6BA3-FEC6-4F91-8855-C502B97BB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140" y="1473229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1 10-09-2020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/>
              </a:rPr>
              <a:t>Versie 2 17-09-2020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796D2ECF-AB8C-41E4-8A22-52D8EE4CB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460" y="3205150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Workshops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7022CF53-2EE2-4FBA-83A5-F54707EBB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140" y="4220125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2"/>
              </a:rPr>
              <a:t>Fasen van de onderzoeksmethode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53" name="Text Box 96">
            <a:extLst>
              <a:ext uri="{FF2B5EF4-FFF2-40B4-BE49-F238E27FC236}">
                <a16:creationId xmlns:a16="http://schemas.microsoft.com/office/drawing/2014/main" id="{91311208-081A-4C12-A028-652D9666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204" y="120995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55" name="Text Box 103">
            <a:extLst>
              <a:ext uri="{FF2B5EF4-FFF2-40B4-BE49-F238E27FC236}">
                <a16:creationId xmlns:a16="http://schemas.microsoft.com/office/drawing/2014/main" id="{DA3469C6-D044-45E3-82E9-145BC796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316" y="3421339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57" name="Text Box 105">
            <a:extLst>
              <a:ext uri="{FF2B5EF4-FFF2-40B4-BE49-F238E27FC236}">
                <a16:creationId xmlns:a16="http://schemas.microsoft.com/office/drawing/2014/main" id="{536A13EC-0542-473E-8A76-1F72CF185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316" y="3494364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pic>
        <p:nvPicPr>
          <p:cNvPr id="61" name="Afbeelding 60">
            <a:extLst>
              <a:ext uri="{FF2B5EF4-FFF2-40B4-BE49-F238E27FC236}">
                <a16:creationId xmlns:a16="http://schemas.microsoft.com/office/drawing/2014/main" id="{2D3A389D-7A32-46DD-BCFA-109C807A94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2396024" y="1471264"/>
            <a:ext cx="299335" cy="412425"/>
          </a:xfrm>
          <a:prstGeom prst="rect">
            <a:avLst/>
          </a:prstGeom>
        </p:spPr>
      </p:pic>
      <p:pic>
        <p:nvPicPr>
          <p:cNvPr id="63" name="Afbeelding 62">
            <a:extLst>
              <a:ext uri="{FF2B5EF4-FFF2-40B4-BE49-F238E27FC236}">
                <a16:creationId xmlns:a16="http://schemas.microsoft.com/office/drawing/2014/main" id="{6D6130F6-715B-449A-A075-365AF200713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1641" y="2510270"/>
            <a:ext cx="263290" cy="321303"/>
          </a:xfrm>
          <a:prstGeom prst="rect">
            <a:avLst/>
          </a:prstGeom>
        </p:spPr>
      </p:pic>
      <p:pic>
        <p:nvPicPr>
          <p:cNvPr id="65" name="Afbeelding 64">
            <a:extLst>
              <a:ext uri="{FF2B5EF4-FFF2-40B4-BE49-F238E27FC236}">
                <a16:creationId xmlns:a16="http://schemas.microsoft.com/office/drawing/2014/main" id="{72141DB6-B0B4-45AE-97BF-4686C0EDDBF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7631" y="4009971"/>
            <a:ext cx="266283" cy="416301"/>
          </a:xfrm>
          <a:prstGeom prst="rect">
            <a:avLst/>
          </a:prstGeom>
        </p:spPr>
      </p:pic>
      <p:pic>
        <p:nvPicPr>
          <p:cNvPr id="67" name="Afbeelding 66">
            <a:extLst>
              <a:ext uri="{FF2B5EF4-FFF2-40B4-BE49-F238E27FC236}">
                <a16:creationId xmlns:a16="http://schemas.microsoft.com/office/drawing/2014/main" id="{74A148F1-DE9F-49B8-B5CF-ABA875FC379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5986" y="1576664"/>
            <a:ext cx="385812" cy="263054"/>
          </a:xfrm>
          <a:prstGeom prst="rect">
            <a:avLst/>
          </a:prstGeom>
        </p:spPr>
      </p:pic>
      <p:pic>
        <p:nvPicPr>
          <p:cNvPr id="69" name="Afbeelding 68">
            <a:extLst>
              <a:ext uri="{FF2B5EF4-FFF2-40B4-BE49-F238E27FC236}">
                <a16:creationId xmlns:a16="http://schemas.microsoft.com/office/drawing/2014/main" id="{7A9BC96F-8F88-4CD1-AE3C-08F0AD854E0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4029" y="4354963"/>
            <a:ext cx="299225" cy="290796"/>
          </a:xfrm>
          <a:prstGeom prst="rect">
            <a:avLst/>
          </a:prstGeom>
        </p:spPr>
      </p:pic>
      <p:pic>
        <p:nvPicPr>
          <p:cNvPr id="71" name="Afbeelding 70">
            <a:extLst>
              <a:ext uri="{FF2B5EF4-FFF2-40B4-BE49-F238E27FC236}">
                <a16:creationId xmlns:a16="http://schemas.microsoft.com/office/drawing/2014/main" id="{7DFC461F-3EF7-42D7-B842-24F4F6B01D8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848946" y="3540409"/>
            <a:ext cx="269390" cy="260485"/>
          </a:xfrm>
          <a:prstGeom prst="rect">
            <a:avLst/>
          </a:prstGeom>
        </p:spPr>
      </p:pic>
      <p:pic>
        <p:nvPicPr>
          <p:cNvPr id="73" name="Picture 2" descr="Afbeeldingsresultaat voor onderzoek">
            <a:extLst>
              <a:ext uri="{FF2B5EF4-FFF2-40B4-BE49-F238E27FC236}">
                <a16:creationId xmlns:a16="http://schemas.microsoft.com/office/drawing/2014/main" id="{BB026A8F-4F8C-48A3-8566-9E8460B0D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545" y="5213383"/>
            <a:ext cx="1604809" cy="90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8933" y="3752849"/>
            <a:ext cx="3138311" cy="2452687"/>
          </a:xfrm>
        </p:spPr>
        <p:txBody>
          <a:bodyPr anchor="ctr">
            <a:normAutofit/>
          </a:bodyPr>
          <a:lstStyle/>
          <a:p>
            <a:r>
              <a:rPr lang="nl-NL" sz="3600"/>
              <a:t>Mijn leerdoelen voor dit IBS</a:t>
            </a:r>
          </a:p>
        </p:txBody>
      </p:sp>
      <p:pic>
        <p:nvPicPr>
          <p:cNvPr id="1026" name="Picture 2" descr="Leerdoelen opstellen? SMART formuleren, voorbeelden &amp; tips">
            <a:extLst>
              <a:ext uri="{FF2B5EF4-FFF2-40B4-BE49-F238E27FC236}">
                <a16:creationId xmlns:a16="http://schemas.microsoft.com/office/drawing/2014/main" id="{94568556-B87A-4AA4-A9F1-44FD77A5B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2" r="-2" b="4847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79900" y="3710613"/>
            <a:ext cx="7937495" cy="2452687"/>
          </a:xfrm>
        </p:spPr>
        <p:txBody>
          <a:bodyPr anchor="ctr">
            <a:normAutofit/>
          </a:bodyPr>
          <a:lstStyle/>
          <a:p>
            <a:r>
              <a:rPr lang="nl-NL" sz="2400"/>
              <a:t>Ervaring in projectgroepjes</a:t>
            </a:r>
          </a:p>
          <a:p>
            <a:r>
              <a:rPr lang="nl-NL" sz="2400"/>
              <a:t>Leerdoelen uit IBM</a:t>
            </a:r>
          </a:p>
          <a:p>
            <a:r>
              <a:rPr lang="nl-NL" sz="2400"/>
              <a:t>Reflectievideo uit IBS Mijn onderneming</a:t>
            </a:r>
          </a:p>
          <a:p>
            <a:endParaRPr lang="nl-NL" sz="2400"/>
          </a:p>
          <a:p>
            <a:r>
              <a:rPr lang="nl-NL" sz="2400"/>
              <a:t>Wat zijn je leerdoelen binnen de samenwerking voor dit IBS?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5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Thema1</vt:lpstr>
      <vt:lpstr>IBS Leefbare stad</vt:lpstr>
      <vt:lpstr>Programma</vt:lpstr>
      <vt:lpstr>Mindmap – De leefbare stad</vt:lpstr>
      <vt:lpstr>Probleemstelling, hoofdvraag en deelvragen</vt:lpstr>
      <vt:lpstr>Probleemstelling, hoofdvraag en deelvragen</vt:lpstr>
      <vt:lpstr>Probleemstelling, hoofdvraag en deelvragen</vt:lpstr>
      <vt:lpstr>Leerarrangement 1 ‘Onderzoeksmethodes’</vt:lpstr>
      <vt:lpstr>Leerarrangement 1 ‘Onderzoeksmethodes’</vt:lpstr>
      <vt:lpstr>Mijn leerdoelen voor dit IBS</vt:lpstr>
      <vt:lpstr>Document ‘verantwoording samenwerking’</vt:lpstr>
      <vt:lpstr>Planning groepsbegeleiding </vt:lpstr>
      <vt:lpstr>To do: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revision>1</cp:revision>
  <dcterms:created xsi:type="dcterms:W3CDTF">2020-08-25T13:15:30Z</dcterms:created>
  <dcterms:modified xsi:type="dcterms:W3CDTF">2020-09-02T07:58:30Z</dcterms:modified>
</cp:coreProperties>
</file>