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58" r:id="rId7"/>
    <p:sldId id="260" r:id="rId8"/>
    <p:sldId id="259" r:id="rId9"/>
    <p:sldId id="261" r:id="rId10"/>
    <p:sldId id="262" r:id="rId11"/>
    <p:sldId id="263" r:id="rId12"/>
    <p:sldId id="286" r:id="rId13"/>
    <p:sldId id="264" r:id="rId14"/>
    <p:sldId id="287" r:id="rId15"/>
    <p:sldId id="288" r:id="rId16"/>
  </p:sldIdLst>
  <p:sldSz cx="12192000" cy="6858000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A24018-231D-4C26-9311-D9DD37552BAB}" v="70" dt="2020-09-01T15:07:19.222"/>
    <p1510:client id="{421DD7D8-F570-4C9F-1125-FD43866C9808}" v="140" dt="2020-09-02T07:42:36.103"/>
    <p1510:client id="{BB734E03-E6BD-4784-4344-82A62A92EB3E}" v="78" dt="2020-09-02T07:56:11.720"/>
    <p1510:client id="{CA6E148B-93E6-48A5-739F-A2D426E8FE5B}" v="1" dt="2020-09-02T07:58:27.904"/>
    <p1510:client id="{ED6583AB-65E6-4F66-34D5-FDF3F5D418FC}" v="825" dt="2020-09-02T07:54:37.7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4.xml" Id="rId8" /><Relationship Type="http://schemas.openxmlformats.org/officeDocument/2006/relationships/slide" Target="slides/slide9.xml" Id="rId13" /><Relationship Type="http://schemas.openxmlformats.org/officeDocument/2006/relationships/handoutMaster" Target="handoutMasters/handoutMaster1.xml" Id="rId18" /><Relationship Type="http://schemas.openxmlformats.org/officeDocument/2006/relationships/customXml" Target="../customXml/item3.xml" Id="rId3" /><Relationship Type="http://schemas.openxmlformats.org/officeDocument/2006/relationships/theme" Target="theme/theme1.xml" Id="rId21" /><Relationship Type="http://schemas.openxmlformats.org/officeDocument/2006/relationships/slide" Target="slides/slide3.xml" Id="rId7" /><Relationship Type="http://schemas.openxmlformats.org/officeDocument/2006/relationships/slide" Target="slides/slide8.xml" Id="rId12" /><Relationship Type="http://schemas.openxmlformats.org/officeDocument/2006/relationships/notesMaster" Target="notesMasters/notesMaster1.xml" Id="rId17" /><Relationship Type="http://schemas.openxmlformats.org/officeDocument/2006/relationships/customXml" Target="../customXml/item2.xml" Id="rId2" /><Relationship Type="http://schemas.openxmlformats.org/officeDocument/2006/relationships/slide" Target="slides/slide12.xml" Id="rId16" /><Relationship Type="http://schemas.openxmlformats.org/officeDocument/2006/relationships/viewProps" Target="viewProps.xml" Id="rId20" /><Relationship Type="http://schemas.openxmlformats.org/officeDocument/2006/relationships/customXml" Target="../customXml/item1.xml" Id="rId1" /><Relationship Type="http://schemas.openxmlformats.org/officeDocument/2006/relationships/slide" Target="slides/slide2.xml" Id="rId6" /><Relationship Type="http://schemas.openxmlformats.org/officeDocument/2006/relationships/slide" Target="slides/slide7.xml" Id="rId11" /><Relationship Type="http://schemas.microsoft.com/office/2015/10/relationships/revisionInfo" Target="revisionInfo.xml" Id="rId24" /><Relationship Type="http://schemas.openxmlformats.org/officeDocument/2006/relationships/slide" Target="slides/slide1.xml" Id="rId5" /><Relationship Type="http://schemas.openxmlformats.org/officeDocument/2006/relationships/slide" Target="slides/slide11.xml" Id="rId15" /><Relationship Type="http://schemas.openxmlformats.org/officeDocument/2006/relationships/slide" Target="slides/slide6.xml" Id="rId10" /><Relationship Type="http://schemas.openxmlformats.org/officeDocument/2006/relationships/presProps" Target="presProps.xml" Id="rId19" /><Relationship Type="http://schemas.openxmlformats.org/officeDocument/2006/relationships/slideMaster" Target="slideMasters/slideMaster1.xml" Id="rId4" /><Relationship Type="http://schemas.openxmlformats.org/officeDocument/2006/relationships/slide" Target="slides/slide5.xml" Id="rId9" /><Relationship Type="http://schemas.openxmlformats.org/officeDocument/2006/relationships/slide" Target="slides/slide10.xml" Id="rId14" /><Relationship Type="http://schemas.openxmlformats.org/officeDocument/2006/relationships/tableStyles" Target="tableStyles.xml" Id="rId22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D2973-7A98-44E4-8488-CC6CDEAC8F84}" type="datetimeFigureOut">
              <a:rPr lang="nl-NL" smtClean="0"/>
              <a:t>2-9-2020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5A8D6-0C98-46F5-B9EC-E9C08C6C45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2846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AB15BD-C251-4361-9924-1908F6DB658F}" type="datetimeFigureOut">
              <a:rPr lang="nl-NL" smtClean="0"/>
              <a:t>2-9-2020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D9CD5-9F55-41D3-AAEF-D83B1014679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2641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9C61E-FA29-48B5-B8E4-AFB31D3E6003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7366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6916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795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313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868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642675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374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044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5895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228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092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050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Afbeelding 11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14288" y="6211888"/>
            <a:ext cx="12087226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hthoek 12"/>
          <p:cNvSpPr/>
          <p:nvPr/>
        </p:nvSpPr>
        <p:spPr>
          <a:xfrm>
            <a:off x="2586038" y="6211888"/>
            <a:ext cx="9605962" cy="646112"/>
          </a:xfrm>
          <a:prstGeom prst="rect">
            <a:avLst/>
          </a:prstGeom>
          <a:solidFill>
            <a:srgbClr val="C8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028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9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98C51CD5-7E81-42D6-B847-227155BE7844}" type="slidenum">
              <a:rPr lang="nl-NL" smtClean="0"/>
              <a:t>‹#›</a:t>
            </a:fld>
            <a:endParaRPr lang="nl-NL"/>
          </a:p>
        </p:txBody>
      </p:sp>
      <p:pic>
        <p:nvPicPr>
          <p:cNvPr id="1031" name="Afbeelding 6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138238" y="6211888"/>
            <a:ext cx="48260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Afbeelding 10"/>
          <p:cNvPicPr>
            <a:picLocks noChangeAspect="1"/>
          </p:cNvPicPr>
          <p:nvPr/>
        </p:nvPicPr>
        <p:blipFill>
          <a:blip r:embed="rId13"/>
          <a:srcRect l="15472" t="-378519" r="-15472" b="378519"/>
          <a:stretch>
            <a:fillRect/>
          </a:stretch>
        </p:blipFill>
        <p:spPr bwMode="auto">
          <a:xfrm>
            <a:off x="1433513" y="3028950"/>
            <a:ext cx="93249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Afbeelding 17"/>
          <p:cNvPicPr>
            <a:picLocks noChangeAspect="1"/>
          </p:cNvPicPr>
          <p:nvPr/>
        </p:nvPicPr>
        <p:blipFill>
          <a:blip r:embed="rId15"/>
          <a:srcRect t="27655" r="23270" b="25470"/>
          <a:stretch>
            <a:fillRect/>
          </a:stretch>
        </p:blipFill>
        <p:spPr bwMode="auto">
          <a:xfrm>
            <a:off x="28575" y="6205538"/>
            <a:ext cx="10858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Afbeeldingsresultaat voor pebble stad en mens">
            <a:extLst>
              <a:ext uri="{FF2B5EF4-FFF2-40B4-BE49-F238E27FC236}">
                <a16:creationId xmlns:a16="http://schemas.microsoft.com/office/drawing/2014/main" id="{2777A2BD-7E54-4C3E-A067-36AEA2C614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0" b="100000" l="0" r="100000">
                        <a14:foregroundMark x1="24402" y1="24651" x2="12919" y2="60930"/>
                        <a14:foregroundMark x1="17225" y1="63721" x2="17225" y2="63721"/>
                        <a14:foregroundMark x1="17225" y1="70698" x2="81818" y2="59070"/>
                        <a14:foregroundMark x1="81340" y1="56279" x2="87081" y2="23721"/>
                        <a14:foregroundMark x1="86124" y1="22326" x2="24402" y2="25116"/>
                        <a14:foregroundMark x1="30144" y1="34419" x2="72727" y2="40000"/>
                        <a14:foregroundMark x1="85646" y1="24651" x2="34450" y2="56279"/>
                        <a14:foregroundMark x1="60287" y1="38605" x2="60287" y2="38605"/>
                        <a14:foregroundMark x1="60287" y1="38605" x2="51675" y2="60930"/>
                        <a14:foregroundMark x1="51196" y1="55349" x2="70335" y2="53488"/>
                        <a14:foregroundMark x1="61244" y1="53953" x2="45455" y2="55349"/>
                        <a14:foregroundMark x1="51196" y1="56279" x2="60287" y2="52558"/>
                        <a14:foregroundMark x1="60287" y1="52558" x2="63158" y2="52558"/>
                        <a14:foregroundMark x1="63158" y1="52558" x2="68900" y2="56279"/>
                        <a14:foregroundMark x1="71770" y1="56279" x2="71770" y2="56279"/>
                        <a14:foregroundMark x1="68900" y1="58140" x2="68900" y2="58140"/>
                        <a14:foregroundMark x1="67464" y1="59070" x2="67464" y2="59070"/>
                        <a14:foregroundMark x1="80383" y1="40000" x2="80383" y2="40000"/>
                        <a14:foregroundMark x1="75598" y1="37674" x2="75598" y2="37674"/>
                        <a14:foregroundMark x1="75598" y1="34884" x2="75598" y2="34884"/>
                        <a14:foregroundMark x1="77033" y1="34884" x2="77033" y2="34884"/>
                        <a14:foregroundMark x1="58852" y1="40000" x2="58852" y2="40000"/>
                        <a14:foregroundMark x1="54067" y1="40000" x2="21531" y2="37674"/>
                        <a14:foregroundMark x1="27273" y1="31628" x2="25837" y2="44651"/>
                        <a14:foregroundMark x1="25837" y1="33023" x2="38756" y2="46977"/>
                        <a14:foregroundMark x1="39713" y1="41860" x2="39713" y2="41860"/>
                        <a14:foregroundMark x1="39713" y1="41395" x2="37321" y2="44186"/>
                        <a14:foregroundMark x1="36842" y1="50698" x2="36842" y2="50698"/>
                        <a14:foregroundMark x1="36842" y1="53953" x2="36842" y2="53953"/>
                        <a14:foregroundMark x1="31579" y1="60465" x2="31579" y2="60465"/>
                        <a14:foregroundMark x1="33971" y1="60465" x2="35407" y2="56744"/>
                        <a14:foregroundMark x1="39713" y1="55349" x2="42584" y2="54884"/>
                        <a14:foregroundMark x1="44498" y1="54884" x2="44498" y2="54884"/>
                        <a14:foregroundMark x1="44498" y1="54884" x2="44498" y2="54884"/>
                        <a14:foregroundMark x1="44498" y1="56279" x2="46890" y2="56279"/>
                        <a14:foregroundMark x1="52632" y1="55349" x2="55981" y2="53953"/>
                        <a14:foregroundMark x1="55981" y1="53953" x2="55981" y2="53953"/>
                        <a14:foregroundMark x1="59809" y1="52558" x2="60287" y2="49767"/>
                        <a14:foregroundMark x1="61244" y1="48372" x2="61244" y2="48372"/>
                        <a14:foregroundMark x1="51196" y1="40000" x2="51196" y2="40000"/>
                        <a14:foregroundMark x1="47368" y1="40465" x2="47368" y2="40465"/>
                        <a14:foregroundMark x1="44498" y1="40465" x2="44498" y2="40465"/>
                        <a14:foregroundMark x1="40191" y1="37674" x2="38278" y2="34884"/>
                        <a14:foregroundMark x1="35885" y1="34884" x2="35885" y2="34884"/>
                        <a14:foregroundMark x1="35885" y1="34884" x2="35885" y2="34884"/>
                        <a14:foregroundMark x1="35885" y1="35814" x2="35885" y2="35814"/>
                        <a14:foregroundMark x1="35407" y1="34419" x2="35407" y2="34419"/>
                        <a14:foregroundMark x1="35407" y1="33488" x2="35407" y2="33488"/>
                        <a14:foregroundMark x1="34450" y1="57674" x2="34450" y2="57674"/>
                        <a14:foregroundMark x1="33971" y1="57674" x2="48325" y2="52093"/>
                        <a14:foregroundMark x1="54545" y1="48372" x2="54545" y2="48372"/>
                        <a14:foregroundMark x1="57416" y1="45581" x2="59809" y2="41395"/>
                        <a14:foregroundMark x1="64115" y1="38605" x2="64115" y2="38605"/>
                        <a14:foregroundMark x1="67464" y1="37674" x2="67464" y2="37674"/>
                        <a14:foregroundMark x1="68900" y1="35814" x2="71770" y2="34419"/>
                        <a14:foregroundMark x1="75598" y1="34419" x2="75598" y2="34419"/>
                        <a14:foregroundMark x1="77033" y1="33488" x2="77033" y2="33488"/>
                        <a14:foregroundMark x1="75598" y1="38605" x2="75598" y2="38605"/>
                        <a14:foregroundMark x1="74641" y1="41860" x2="74641" y2="44186"/>
                        <a14:foregroundMark x1="71770" y1="45581" x2="71292" y2="47442"/>
                        <a14:foregroundMark x1="70335" y1="47442" x2="70335" y2="47442"/>
                        <a14:foregroundMark x1="64115" y1="52093" x2="61722" y2="52093"/>
                        <a14:foregroundMark x1="58852" y1="53953" x2="58373" y2="59070"/>
                        <a14:foregroundMark x1="57416" y1="60465" x2="57416" y2="60465"/>
                        <a14:foregroundMark x1="56938" y1="60465" x2="52632" y2="60930"/>
                        <a14:foregroundMark x1="52632" y1="60930" x2="52632" y2="60930"/>
                        <a14:foregroundMark x1="51196" y1="59535" x2="46890" y2="61860"/>
                        <a14:foregroundMark x1="45455" y1="61860" x2="45455" y2="61860"/>
                        <a14:foregroundMark x1="40191" y1="57674" x2="40191" y2="57674"/>
                        <a14:foregroundMark x1="30144" y1="45581" x2="28230" y2="44651"/>
                        <a14:foregroundMark x1="25837" y1="42791" x2="25837" y2="42791"/>
                        <a14:foregroundMark x1="25837" y1="40465" x2="25837" y2="4046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818" y="6176963"/>
            <a:ext cx="569439" cy="58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6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hyperlink" Target="https://scriptie.nl/scriptiehulp/onderzoeksmethode/fasen-van-de-onderzoeksmethode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D64868-659A-481B-A748-9B1F00F50A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55762"/>
          </a:xfrm>
        </p:spPr>
        <p:txBody>
          <a:bodyPr/>
          <a:lstStyle/>
          <a:p>
            <a:r>
              <a:rPr lang="nl-NL"/>
              <a:t>IBS Leefbare stad</a:t>
            </a:r>
          </a:p>
        </p:txBody>
      </p:sp>
      <p:sp>
        <p:nvSpPr>
          <p:cNvPr id="4" name="Ondertitel 3">
            <a:extLst>
              <a:ext uri="{FF2B5EF4-FFF2-40B4-BE49-F238E27FC236}">
                <a16:creationId xmlns:a16="http://schemas.microsoft.com/office/drawing/2014/main" id="{1E9E6D6B-6CF3-4039-A231-2C51D94D26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22530"/>
            <a:ext cx="9144000" cy="1655762"/>
          </a:xfrm>
        </p:spPr>
        <p:txBody>
          <a:bodyPr/>
          <a:lstStyle/>
          <a:p>
            <a:r>
              <a:rPr lang="nl-NL"/>
              <a:t>Week 2</a:t>
            </a:r>
          </a:p>
        </p:txBody>
      </p:sp>
      <p:pic>
        <p:nvPicPr>
          <p:cNvPr id="1026" name="Picture 2" descr="We zijn weer online! – Nikon Club Nederland">
            <a:extLst>
              <a:ext uri="{FF2B5EF4-FFF2-40B4-BE49-F238E27FC236}">
                <a16:creationId xmlns:a16="http://schemas.microsoft.com/office/drawing/2014/main" id="{CDFB1FC3-E6F9-4CB8-9F04-6D31050CB8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8994" y="3429000"/>
            <a:ext cx="3954011" cy="2597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8715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A2F6A2-6326-43AC-97B2-6E1A15FAB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Document ‘verantwoording samenwerking’</a:t>
            </a:r>
          </a:p>
        </p:txBody>
      </p:sp>
      <p:sp>
        <p:nvSpPr>
          <p:cNvPr id="53" name="Text Box 96">
            <a:extLst>
              <a:ext uri="{FF2B5EF4-FFF2-40B4-BE49-F238E27FC236}">
                <a16:creationId xmlns:a16="http://schemas.microsoft.com/office/drawing/2014/main" id="{91311208-081A-4C12-A028-652D9666BF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4204" y="1209952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22FB0B10-B0C6-4308-B415-6E5A1613A2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8276" y="1912689"/>
            <a:ext cx="3975447" cy="4207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531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A2F6A2-6326-43AC-97B2-6E1A15FAB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Planning groepsbegeleiding </a:t>
            </a:r>
          </a:p>
        </p:txBody>
      </p:sp>
      <p:sp>
        <p:nvSpPr>
          <p:cNvPr id="53" name="Text Box 96">
            <a:extLst>
              <a:ext uri="{FF2B5EF4-FFF2-40B4-BE49-F238E27FC236}">
                <a16:creationId xmlns:a16="http://schemas.microsoft.com/office/drawing/2014/main" id="{91311208-081A-4C12-A028-652D9666BF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4204" y="1209952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A7C51ACD-D755-46C6-AF1D-710A9CDB7167}"/>
              </a:ext>
            </a:extLst>
          </p:cNvPr>
          <p:cNvSpPr txBox="1"/>
          <p:nvPr/>
        </p:nvSpPr>
        <p:spPr>
          <a:xfrm>
            <a:off x="1132514" y="1717901"/>
            <a:ext cx="7384575" cy="563231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l-NL" sz="2000">
                <a:latin typeface="Arial"/>
                <a:cs typeface="Arial"/>
              </a:rPr>
              <a:t>Plaats je probleemstelling, hoofdvraag en deelvragen </a:t>
            </a:r>
            <a:r>
              <a:rPr lang="nl-NL" sz="2000" b="1">
                <a:latin typeface="Arial"/>
                <a:cs typeface="Arial"/>
              </a:rPr>
              <a:t>én</a:t>
            </a:r>
            <a:r>
              <a:rPr lang="nl-NL" sz="2000">
                <a:latin typeface="Arial"/>
                <a:cs typeface="Arial"/>
              </a:rPr>
              <a:t> je voorbereiding voor het overleg met de opdrachtgever morgen vóór 11.00 uur in het tabblad bestanden in je eigen teams-groep.</a:t>
            </a:r>
          </a:p>
          <a:p>
            <a:pPr marL="342900" indent="-342900">
              <a:buAutoNum type="arabicPeriod"/>
            </a:pPr>
            <a:r>
              <a:rPr lang="nl-NL" sz="2000">
                <a:latin typeface="Arial"/>
                <a:cs typeface="Arial"/>
              </a:rPr>
              <a:t>De docent maakt een vergadering aan om de voortgang te bespreken volgens schema </a:t>
            </a:r>
          </a:p>
          <a:p>
            <a:pPr marL="342900" indent="-342900">
              <a:buAutoNum type="arabicPeriod"/>
            </a:pPr>
            <a:endParaRPr lang="nl-NL" sz="2000">
              <a:latin typeface="Arial"/>
              <a:cs typeface="Arial"/>
            </a:endParaRPr>
          </a:p>
          <a:p>
            <a:pPr marL="342900" indent="-342900">
              <a:buAutoNum type="arabicPeriod"/>
            </a:pPr>
            <a:r>
              <a:rPr lang="nl-NL" sz="2000">
                <a:latin typeface="Arial"/>
                <a:cs typeface="Arial"/>
              </a:rPr>
              <a:t>De hele groep neemt deel aan vergadering!</a:t>
            </a:r>
          </a:p>
          <a:p>
            <a:pPr marL="342900" indent="-342900">
              <a:buAutoNum type="arabicPeriod"/>
            </a:pPr>
            <a:r>
              <a:rPr lang="nl-NL" sz="2000">
                <a:latin typeface="Arial"/>
                <a:cs typeface="Arial"/>
              </a:rPr>
              <a:t>Afsluiting voor hele klas met mogelijkheden tot stellen vragen in Team Algemeen om 13.40 uur!</a:t>
            </a:r>
            <a:endParaRPr lang="nl-NL" sz="2000"/>
          </a:p>
          <a:p>
            <a:pPr marL="342900" indent="-342900">
              <a:buFontTx/>
              <a:buAutoNum type="arabicPeriod"/>
            </a:pPr>
            <a:endParaRPr lang="nl-NL" sz="2000"/>
          </a:p>
          <a:p>
            <a:pPr marL="342900" indent="-342900">
              <a:buFontTx/>
              <a:buAutoNum type="arabicPeriod"/>
            </a:pPr>
            <a:endParaRPr lang="nl-NL" sz="2000"/>
          </a:p>
          <a:p>
            <a:pPr marL="342900" indent="-342900">
              <a:buFontTx/>
              <a:buAutoNum type="arabicPeriod"/>
            </a:pPr>
            <a:endParaRPr lang="nl-NL" sz="2000"/>
          </a:p>
          <a:p>
            <a:pPr marL="342900" indent="-342900">
              <a:buFontTx/>
              <a:buAutoNum type="arabicPeriod"/>
            </a:pPr>
            <a:endParaRPr lang="nl-NL" sz="2000"/>
          </a:p>
          <a:p>
            <a:pPr marL="342900" indent="-342900">
              <a:buFontTx/>
              <a:buAutoNum type="arabicPeriod"/>
            </a:pPr>
            <a:endParaRPr lang="nl-NL" sz="2000"/>
          </a:p>
          <a:p>
            <a:pPr marL="342900" indent="-342900">
              <a:buFont typeface="Calibri Light"/>
              <a:buAutoNum type="arabicPeriod"/>
            </a:pPr>
            <a:endParaRPr lang="nl-NL" sz="2000"/>
          </a:p>
          <a:p>
            <a:pPr marL="342900" indent="-342900">
              <a:buFont typeface="+mj-lt"/>
              <a:buAutoNum type="arabicPeriod"/>
            </a:pPr>
            <a:endParaRPr lang="nl-NL" sz="2000"/>
          </a:p>
          <a:p>
            <a:pPr marL="342900" indent="-342900">
              <a:buFont typeface="+mj-lt"/>
              <a:buAutoNum type="arabicPeriod"/>
            </a:pPr>
            <a:endParaRPr lang="nl-NL" sz="2000"/>
          </a:p>
        </p:txBody>
      </p:sp>
      <p:graphicFrame>
        <p:nvGraphicFramePr>
          <p:cNvPr id="4" name="Tabel 5">
            <a:extLst>
              <a:ext uri="{FF2B5EF4-FFF2-40B4-BE49-F238E27FC236}">
                <a16:creationId xmlns:a16="http://schemas.microsoft.com/office/drawing/2014/main" id="{DEE53985-4C2C-4BDF-A281-03E7CF605C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596607"/>
              </p:ext>
            </p:extLst>
          </p:nvPr>
        </p:nvGraphicFramePr>
        <p:xfrm>
          <a:off x="8808357" y="1115785"/>
          <a:ext cx="3067488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2496">
                  <a:extLst>
                    <a:ext uri="{9D8B030D-6E8A-4147-A177-3AD203B41FA5}">
                      <a16:colId xmlns:a16="http://schemas.microsoft.com/office/drawing/2014/main" val="2428161487"/>
                    </a:ext>
                  </a:extLst>
                </a:gridCol>
                <a:gridCol w="1022496">
                  <a:extLst>
                    <a:ext uri="{9D8B030D-6E8A-4147-A177-3AD203B41FA5}">
                      <a16:colId xmlns:a16="http://schemas.microsoft.com/office/drawing/2014/main" val="2842048307"/>
                    </a:ext>
                  </a:extLst>
                </a:gridCol>
                <a:gridCol w="1022496">
                  <a:extLst>
                    <a:ext uri="{9D8B030D-6E8A-4147-A177-3AD203B41FA5}">
                      <a16:colId xmlns:a16="http://schemas.microsoft.com/office/drawing/2014/main" val="1983710225"/>
                    </a:ext>
                  </a:extLst>
                </a:gridCol>
              </a:tblGrid>
              <a:tr h="240225">
                <a:tc>
                  <a:txBody>
                    <a:bodyPr/>
                    <a:lstStyle/>
                    <a:p>
                      <a:r>
                        <a:rPr lang="nl-NL" sz="1400"/>
                        <a:t>Groep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Tijd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Docent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650921"/>
                  </a:ext>
                </a:extLst>
              </a:tr>
              <a:tr h="240225">
                <a:tc>
                  <a:txBody>
                    <a:bodyPr/>
                    <a:lstStyle/>
                    <a:p>
                      <a:r>
                        <a:rPr lang="nl-NL" sz="1400"/>
                        <a:t>Groep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11.15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Stijn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8293797"/>
                  </a:ext>
                </a:extLst>
              </a:tr>
              <a:tr h="240225">
                <a:tc>
                  <a:txBody>
                    <a:bodyPr/>
                    <a:lstStyle/>
                    <a:p>
                      <a:r>
                        <a:rPr lang="nl-NL" sz="1400"/>
                        <a:t>Groep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11.35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Stijn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0897307"/>
                  </a:ext>
                </a:extLst>
              </a:tr>
              <a:tr h="240225">
                <a:tc>
                  <a:txBody>
                    <a:bodyPr/>
                    <a:lstStyle/>
                    <a:p>
                      <a:r>
                        <a:rPr lang="nl-NL" sz="1400"/>
                        <a:t>Groep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11.55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Stijn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013452"/>
                  </a:ext>
                </a:extLst>
              </a:tr>
              <a:tr h="240225">
                <a:tc>
                  <a:txBody>
                    <a:bodyPr/>
                    <a:lstStyle/>
                    <a:p>
                      <a:r>
                        <a:rPr lang="nl-NL" sz="1400"/>
                        <a:t>Groep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12.45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Thomas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6177941"/>
                  </a:ext>
                </a:extLst>
              </a:tr>
              <a:tr h="240225">
                <a:tc>
                  <a:txBody>
                    <a:bodyPr/>
                    <a:lstStyle/>
                    <a:p>
                      <a:r>
                        <a:rPr lang="nl-NL" sz="1400"/>
                        <a:t>Groep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12.45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Valerie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8102030"/>
                  </a:ext>
                </a:extLst>
              </a:tr>
              <a:tr h="240225">
                <a:tc>
                  <a:txBody>
                    <a:bodyPr/>
                    <a:lstStyle/>
                    <a:p>
                      <a:r>
                        <a:rPr lang="nl-NL" sz="1400"/>
                        <a:t>Groep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13.05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Thomas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3506012"/>
                  </a:ext>
                </a:extLst>
              </a:tr>
              <a:tr h="24022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nl-NL" sz="1400"/>
                        <a:t>Groep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nl-NL" sz="1400"/>
                        <a:t>13.05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nl-NL" sz="1400"/>
                        <a:t>Valerie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281951"/>
                  </a:ext>
                </a:extLst>
              </a:tr>
              <a:tr h="240225">
                <a:tc>
                  <a:txBody>
                    <a:bodyPr/>
                    <a:lstStyle/>
                    <a:p>
                      <a:r>
                        <a:rPr lang="nl-NL" sz="1400"/>
                        <a:t>Groep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13.25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Thomas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2788133"/>
                  </a:ext>
                </a:extLst>
              </a:tr>
            </a:tbl>
          </a:graphicData>
        </a:graphic>
      </p:graphicFrame>
      <p:sp>
        <p:nvSpPr>
          <p:cNvPr id="6" name="Pijl: gestreept rechts 5">
            <a:extLst>
              <a:ext uri="{FF2B5EF4-FFF2-40B4-BE49-F238E27FC236}">
                <a16:creationId xmlns:a16="http://schemas.microsoft.com/office/drawing/2014/main" id="{F4ADE243-2682-4385-871A-F747E4713F9E}"/>
              </a:ext>
            </a:extLst>
          </p:cNvPr>
          <p:cNvSpPr/>
          <p:nvPr/>
        </p:nvSpPr>
        <p:spPr>
          <a:xfrm>
            <a:off x="4883803" y="3181694"/>
            <a:ext cx="979714" cy="480785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9201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A2F6A2-6326-43AC-97B2-6E1A15FAB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To do:</a:t>
            </a:r>
          </a:p>
        </p:txBody>
      </p:sp>
      <p:sp>
        <p:nvSpPr>
          <p:cNvPr id="53" name="Text Box 96">
            <a:extLst>
              <a:ext uri="{FF2B5EF4-FFF2-40B4-BE49-F238E27FC236}">
                <a16:creationId xmlns:a16="http://schemas.microsoft.com/office/drawing/2014/main" id="{91311208-081A-4C12-A028-652D9666BF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4204" y="1209952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830DE154-0515-4FF0-8952-2AFC1C536213}"/>
              </a:ext>
            </a:extLst>
          </p:cNvPr>
          <p:cNvSpPr txBox="1"/>
          <p:nvPr/>
        </p:nvSpPr>
        <p:spPr>
          <a:xfrm>
            <a:off x="1132514" y="1690688"/>
            <a:ext cx="1014229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l-NL" sz="2000"/>
              <a:t>Maak de </a:t>
            </a:r>
            <a:r>
              <a:rPr lang="nl-NL" sz="2000" err="1"/>
              <a:t>mindmap</a:t>
            </a:r>
            <a:r>
              <a:rPr lang="nl-NL" sz="2000"/>
              <a:t> compleet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2000"/>
              <a:t>Maak de probleemstelling, hoofdvraag en deelvragen compleet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2000"/>
              <a:t>Verdiep je in leerarrangement 1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2000"/>
              <a:t>Verwerk je persoonlijke leerdoelen in het document ‘verantwoording samenwerking’ opdracht 1.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2000"/>
              <a:t>Verwerk je persoonlijke leerdoelen in het de persoonlijke motivatie van jullie beleidsadvies</a:t>
            </a:r>
          </a:p>
          <a:p>
            <a:pPr marL="342900" indent="-342900">
              <a:buFont typeface="+mj-lt"/>
              <a:buAutoNum type="arabicPeriod"/>
            </a:pPr>
            <a:endParaRPr lang="nl-NL" sz="2000"/>
          </a:p>
          <a:p>
            <a:pPr marL="342900" indent="-342900">
              <a:buFont typeface="+mj-lt"/>
              <a:buAutoNum type="arabicPeriod"/>
            </a:pPr>
            <a:endParaRPr lang="nl-NL" sz="2000"/>
          </a:p>
        </p:txBody>
      </p:sp>
    </p:spTree>
    <p:extLst>
      <p:ext uri="{BB962C8B-B14F-4D97-AF65-F5344CB8AC3E}">
        <p14:creationId xmlns:p14="http://schemas.microsoft.com/office/powerpoint/2010/main" val="4047941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A2F6A2-6326-43AC-97B2-6E1A15FAB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Programma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A60AFB7-6C62-416D-A2B5-36CEBB3DC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err="1"/>
              <a:t>Mindmap</a:t>
            </a:r>
            <a:endParaRPr lang="nl-NL"/>
          </a:p>
          <a:p>
            <a:r>
              <a:rPr lang="nl-NL"/>
              <a:t>Probleemstelling, hoofdvraag en deelvragen</a:t>
            </a:r>
          </a:p>
          <a:p>
            <a:r>
              <a:rPr lang="nl-NL"/>
              <a:t>Leerarrangement 1 ‘Onderzoeksmethodes’</a:t>
            </a:r>
          </a:p>
          <a:p>
            <a:r>
              <a:rPr lang="nl-NL"/>
              <a:t>Document ‘verantwoording samenwerking’</a:t>
            </a:r>
          </a:p>
          <a:p>
            <a:r>
              <a:rPr lang="nl-NL"/>
              <a:t>Planning groepsbegeleiding</a:t>
            </a:r>
          </a:p>
        </p:txBody>
      </p:sp>
    </p:spTree>
    <p:extLst>
      <p:ext uri="{BB962C8B-B14F-4D97-AF65-F5344CB8AC3E}">
        <p14:creationId xmlns:p14="http://schemas.microsoft.com/office/powerpoint/2010/main" val="4270106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A2F6A2-6326-43AC-97B2-6E1A15FAB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err="1"/>
              <a:t>Mindmap</a:t>
            </a:r>
            <a:r>
              <a:rPr lang="nl-NL"/>
              <a:t> – De leefbare stad</a:t>
            </a:r>
          </a:p>
        </p:txBody>
      </p:sp>
      <p:pic>
        <p:nvPicPr>
          <p:cNvPr id="2052" name="Picture 4" descr="Huiswerk lerenmet een mindmap">
            <a:extLst>
              <a:ext uri="{FF2B5EF4-FFF2-40B4-BE49-F238E27FC236}">
                <a16:creationId xmlns:a16="http://schemas.microsoft.com/office/drawing/2014/main" id="{F62EAB02-16BD-49FA-9AF9-AE9A76C990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9094" y="1583836"/>
            <a:ext cx="6009553" cy="4401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7064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A2F6A2-6326-43AC-97B2-6E1A15FAB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Probleemstelling, hoofdvraag en deelvragen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17F7571A-EFC7-467C-933F-ED0728A7B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8683" y="1690688"/>
            <a:ext cx="9273330" cy="3760220"/>
          </a:xfrm>
        </p:spPr>
        <p:txBody>
          <a:bodyPr/>
          <a:lstStyle/>
          <a:p>
            <a:pPr marL="0" indent="0">
              <a:buNone/>
            </a:pPr>
            <a:r>
              <a:rPr lang="nl-NL" sz="2400" b="1"/>
              <a:t>Hoofdvraag</a:t>
            </a:r>
            <a:r>
              <a:rPr lang="nl-NL" sz="2400"/>
              <a:t> </a:t>
            </a:r>
          </a:p>
          <a:p>
            <a:r>
              <a:rPr lang="nl-NL" sz="2400"/>
              <a:t>Bekijk de vraag bij jullie casus kritisch; is dit een goede hoofdvraag?</a:t>
            </a:r>
          </a:p>
          <a:p>
            <a:r>
              <a:rPr lang="nl-NL" sz="2400"/>
              <a:t>Maak de hoofdvraag zo dat hij voor jullie passend is.</a:t>
            </a:r>
          </a:p>
          <a:p>
            <a:endParaRPr lang="nl-NL" sz="2400"/>
          </a:p>
          <a:p>
            <a:pPr marL="0" indent="0">
              <a:buNone/>
            </a:pPr>
            <a:r>
              <a:rPr lang="nl-NL" sz="2400" b="1"/>
              <a:t>Deelvragen</a:t>
            </a:r>
          </a:p>
          <a:p>
            <a:r>
              <a:rPr lang="nl-NL" sz="2400"/>
              <a:t>Ga eerst ‘brainstormen’ schrijf zoveel mogelijk vragen op</a:t>
            </a:r>
          </a:p>
          <a:p>
            <a:r>
              <a:rPr lang="nl-NL" sz="2400"/>
              <a:t>Dan strepen, wat mag er weg, wat blijft, wat kan evt. samen?</a:t>
            </a:r>
          </a:p>
          <a:p>
            <a:r>
              <a:rPr lang="nl-NL" sz="2400"/>
              <a:t>Zorg dat jullie specialisaties terugkomen in de deelvragen! </a:t>
            </a:r>
          </a:p>
        </p:txBody>
      </p:sp>
    </p:spTree>
    <p:extLst>
      <p:ext uri="{BB962C8B-B14F-4D97-AF65-F5344CB8AC3E}">
        <p14:creationId xmlns:p14="http://schemas.microsoft.com/office/powerpoint/2010/main" val="3188502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A2F6A2-6326-43AC-97B2-6E1A15FAB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Probleemstelling, hoofdvraag en deelvragen</a:t>
            </a:r>
          </a:p>
        </p:txBody>
      </p:sp>
      <p:pic>
        <p:nvPicPr>
          <p:cNvPr id="6" name="Picture 2" descr="Afbeeldingsresultaat voor Het marktonderzoeksproces">
            <a:extLst>
              <a:ext uri="{FF2B5EF4-FFF2-40B4-BE49-F238E27FC236}">
                <a16:creationId xmlns:a16="http://schemas.microsoft.com/office/drawing/2014/main" id="{81C9D101-D6E6-4A87-AAB8-A82B43562BB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03" r="5479" b="13956"/>
          <a:stretch/>
        </p:blipFill>
        <p:spPr bwMode="auto">
          <a:xfrm>
            <a:off x="3070371" y="1554144"/>
            <a:ext cx="6182178" cy="4426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Afbeeldingsresultaat voor Het marktonderzoeksproces">
            <a:extLst>
              <a:ext uri="{FF2B5EF4-FFF2-40B4-BE49-F238E27FC236}">
                <a16:creationId xmlns:a16="http://schemas.microsoft.com/office/drawing/2014/main" id="{112A9F79-2304-4723-B2DC-D5244A22D0E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03" t="11371" r="5479" b="13956"/>
          <a:stretch/>
        </p:blipFill>
        <p:spPr bwMode="auto">
          <a:xfrm>
            <a:off x="3070371" y="2139193"/>
            <a:ext cx="6182178" cy="384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0431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A2F6A2-6326-43AC-97B2-6E1A15FAB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Probleemstelling, hoofdvraag en deelvragen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8EAB9399-C415-4F52-B3C0-5D6B3F8E78D1}"/>
              </a:ext>
            </a:extLst>
          </p:cNvPr>
          <p:cNvSpPr txBox="1"/>
          <p:nvPr/>
        </p:nvSpPr>
        <p:spPr>
          <a:xfrm>
            <a:off x="1106647" y="1979207"/>
            <a:ext cx="109392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>
                <a:latin typeface="Arial" pitchFamily="34" charset="0"/>
                <a:ea typeface="+mj-ea"/>
                <a:cs typeface="Arial" pitchFamily="34" charset="0"/>
              </a:rPr>
              <a:t>Waarom moet je een probleemstelling opstellen?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>
                <a:latin typeface="Arial" pitchFamily="34" charset="0"/>
                <a:ea typeface="+mj-ea"/>
                <a:cs typeface="Arial" pitchFamily="34" charset="0"/>
              </a:rPr>
              <a:t>De probleemstelling is de opstap naar je uiteindelijke hoofdvraag.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>
                <a:latin typeface="Arial" pitchFamily="34" charset="0"/>
                <a:ea typeface="+mj-ea"/>
                <a:cs typeface="Arial" pitchFamily="34" charset="0"/>
              </a:rPr>
              <a:t>De probleemstelling geeft je focus en zorgt ervoor dat je je op één probleem richt. </a:t>
            </a:r>
            <a:endParaRPr lang="nl-NL" sz="1400"/>
          </a:p>
        </p:txBody>
      </p:sp>
      <p:grpSp>
        <p:nvGrpSpPr>
          <p:cNvPr id="10" name="Groep 9">
            <a:extLst>
              <a:ext uri="{FF2B5EF4-FFF2-40B4-BE49-F238E27FC236}">
                <a16:creationId xmlns:a16="http://schemas.microsoft.com/office/drawing/2014/main" id="{DA416655-AE64-4506-B9AD-7ACEBACD4E2A}"/>
              </a:ext>
            </a:extLst>
          </p:cNvPr>
          <p:cNvGrpSpPr/>
          <p:nvPr/>
        </p:nvGrpSpPr>
        <p:grpSpPr>
          <a:xfrm>
            <a:off x="7331978" y="3498209"/>
            <a:ext cx="4613508" cy="2549583"/>
            <a:chOff x="1603085" y="2891576"/>
            <a:chExt cx="5787179" cy="3114271"/>
          </a:xfrm>
        </p:grpSpPr>
        <p:pic>
          <p:nvPicPr>
            <p:cNvPr id="5" name="Picture 2" descr="Afbeeldingsresultaat voor Het marktonderzoeksproces">
              <a:extLst>
                <a:ext uri="{FF2B5EF4-FFF2-40B4-BE49-F238E27FC236}">
                  <a16:creationId xmlns:a16="http://schemas.microsoft.com/office/drawing/2014/main" id="{13F41242-4B66-41AE-8BD4-B2FECB12271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03" r="5479" b="13956"/>
            <a:stretch/>
          </p:blipFill>
          <p:spPr bwMode="auto">
            <a:xfrm>
              <a:off x="3197212" y="3003259"/>
              <a:ext cx="4193052" cy="30025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" descr="Afbeeldingsresultaat voor Het marktonderzoeksproces">
              <a:extLst>
                <a:ext uri="{FF2B5EF4-FFF2-40B4-BE49-F238E27FC236}">
                  <a16:creationId xmlns:a16="http://schemas.microsoft.com/office/drawing/2014/main" id="{A0C4DE95-06C3-463E-8812-783626F0F49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03" r="29758" b="91211"/>
            <a:stretch/>
          </p:blipFill>
          <p:spPr bwMode="auto">
            <a:xfrm>
              <a:off x="1603085" y="2891576"/>
              <a:ext cx="5368166" cy="5374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140430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A2F6A2-6326-43AC-97B2-6E1A15FAB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Leerarrangement 1 ‘Onderzoeksmethodes’</a:t>
            </a:r>
          </a:p>
        </p:txBody>
      </p:sp>
      <p:grpSp>
        <p:nvGrpSpPr>
          <p:cNvPr id="8" name="Groep 7">
            <a:extLst>
              <a:ext uri="{FF2B5EF4-FFF2-40B4-BE49-F238E27FC236}">
                <a16:creationId xmlns:a16="http://schemas.microsoft.com/office/drawing/2014/main" id="{1E0287C6-0522-44E8-80C8-C6C7F03F89BA}"/>
              </a:ext>
            </a:extLst>
          </p:cNvPr>
          <p:cNvGrpSpPr/>
          <p:nvPr/>
        </p:nvGrpSpPr>
        <p:grpSpPr>
          <a:xfrm>
            <a:off x="3070371" y="1554144"/>
            <a:ext cx="6182178" cy="4426974"/>
            <a:chOff x="3070371" y="1554144"/>
            <a:chExt cx="6182178" cy="4426974"/>
          </a:xfrm>
        </p:grpSpPr>
        <p:pic>
          <p:nvPicPr>
            <p:cNvPr id="4" name="Picture 2" descr="Afbeeldingsresultaat voor Het marktonderzoeksproces">
              <a:extLst>
                <a:ext uri="{FF2B5EF4-FFF2-40B4-BE49-F238E27FC236}">
                  <a16:creationId xmlns:a16="http://schemas.microsoft.com/office/drawing/2014/main" id="{6AC080B7-1343-4CCD-87BA-E1EBDAAD50A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03" r="5479" b="13956"/>
            <a:stretch/>
          </p:blipFill>
          <p:spPr bwMode="auto">
            <a:xfrm>
              <a:off x="3070371" y="1554144"/>
              <a:ext cx="6182178" cy="44269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2" descr="Afbeeldingsresultaat voor Het marktonderzoeksproces">
              <a:extLst>
                <a:ext uri="{FF2B5EF4-FFF2-40B4-BE49-F238E27FC236}">
                  <a16:creationId xmlns:a16="http://schemas.microsoft.com/office/drawing/2014/main" id="{ECBB695D-3975-4577-9E7A-D85F46A8E87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03" t="19687" r="5479" b="33029"/>
            <a:stretch/>
          </p:blipFill>
          <p:spPr bwMode="auto">
            <a:xfrm>
              <a:off x="3070371" y="2619498"/>
              <a:ext cx="6182178" cy="24328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834242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A2F6A2-6326-43AC-97B2-6E1A15FAB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Leerarrangement 1 ‘Onderzoeksmethodes’</a:t>
            </a:r>
          </a:p>
        </p:txBody>
      </p:sp>
      <p:sp>
        <p:nvSpPr>
          <p:cNvPr id="41" name="Rectangle 3">
            <a:extLst>
              <a:ext uri="{FF2B5EF4-FFF2-40B4-BE49-F238E27FC236}">
                <a16:creationId xmlns:a16="http://schemas.microsoft.com/office/drawing/2014/main" id="{D815D4E6-79E3-4D94-9960-9FFC1E3457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1261" y="1469482"/>
            <a:ext cx="3749701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200" b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 </a:t>
            </a:r>
            <a:endParaRPr lang="nl-NL" sz="1100" b="1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>
                <a:ea typeface="Calibri" pitchFamily="34" charset="0"/>
                <a:cs typeface="Arial" charset="0"/>
              </a:rPr>
              <a:t>Je kunt onderzoeksmethodes onderscheiden.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>
                <a:ea typeface="Calibri" pitchFamily="34" charset="0"/>
                <a:cs typeface="Arial" charset="0"/>
              </a:rPr>
              <a:t>Je kunt de gekozen veldonderzoeksmethode onderbouwen.  </a:t>
            </a:r>
          </a:p>
        </p:txBody>
      </p:sp>
      <p:sp>
        <p:nvSpPr>
          <p:cNvPr id="43" name="Rectangle 4">
            <a:extLst>
              <a:ext uri="{FF2B5EF4-FFF2-40B4-BE49-F238E27FC236}">
                <a16:creationId xmlns:a16="http://schemas.microsoft.com/office/drawing/2014/main" id="{E5DE4285-C81D-47F4-98B3-50EFD510F7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3655" y="2462310"/>
            <a:ext cx="3744912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</a:p>
          <a:p>
            <a:r>
              <a:rPr lang="nl-NL" sz="1200">
                <a:ea typeface="Calibri" pitchFamily="34" charset="0"/>
                <a:cs typeface="Arial" charset="0"/>
              </a:rPr>
              <a:t>Een verslag met daarin:  </a:t>
            </a:r>
          </a:p>
          <a:p>
            <a:pPr marL="171450" indent="-171450">
              <a:buFontTx/>
              <a:buChar char="-"/>
            </a:pPr>
            <a:r>
              <a:rPr lang="nl-NL" sz="1200">
                <a:ea typeface="Calibri" pitchFamily="34" charset="0"/>
                <a:cs typeface="Arial" charset="0"/>
              </a:rPr>
              <a:t>Uiteenzetting van mogelijke onderzoeksmethodes om veldonderzoek te verrichten. </a:t>
            </a:r>
          </a:p>
          <a:p>
            <a:pPr marL="171450" indent="-171450">
              <a:buFontTx/>
              <a:buChar char="-"/>
            </a:pPr>
            <a:r>
              <a:rPr lang="nl-NL" sz="1200">
                <a:ea typeface="Calibri" pitchFamily="34" charset="0"/>
                <a:cs typeface="Arial" charset="0"/>
              </a:rPr>
              <a:t>Motivatie van de gekozen onderzoeksmethodes</a:t>
            </a:r>
          </a:p>
          <a:p>
            <a:pPr marL="171450" indent="-171450">
              <a:buFontTx/>
              <a:buChar char="-"/>
            </a:pPr>
            <a:r>
              <a:rPr lang="nl-NL" sz="1200">
                <a:ea typeface="Calibri" pitchFamily="34" charset="0"/>
                <a:cs typeface="Arial" charset="0"/>
              </a:rPr>
              <a:t>Uitwerking gekozen methodes  </a:t>
            </a:r>
          </a:p>
        </p:txBody>
      </p:sp>
      <p:sp>
        <p:nvSpPr>
          <p:cNvPr id="45" name="Rectangle 5">
            <a:extLst>
              <a:ext uri="{FF2B5EF4-FFF2-40B4-BE49-F238E27FC236}">
                <a16:creationId xmlns:a16="http://schemas.microsoft.com/office/drawing/2014/main" id="{8B8D04D7-57AE-4032-98AD-24AF8B3BD8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1261" y="3891707"/>
            <a:ext cx="3744912" cy="24929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>
            <a:spAutoFit/>
          </a:bodyPr>
          <a:lstStyle/>
          <a:p>
            <a:pPr>
              <a:defRPr/>
            </a:pPr>
            <a:r>
              <a:rPr lang="nl-NL" sz="1200" b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Leerpad      </a:t>
            </a:r>
            <a:r>
              <a:rPr lang="nl-NL" sz="1100" b="1">
                <a:solidFill>
                  <a:srgbClr val="0070C0"/>
                </a:solidFill>
                <a:ea typeface="Calibri" pitchFamily="34" charset="0"/>
                <a:cs typeface="Arial" charset="0"/>
              </a:rPr>
              <a:t>                                                                               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</a:rPr>
              <a:t>Uiteenzetting van de mogelijke onderzoeksmethodes die geschikt kunnen zijn om jullie onderzoeksvraag te beantwoorden.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</a:rPr>
              <a:t>Jullie maken een keuze uit de onderzoeksmethodes die gebruikt worden voor het kwalitatieve en kwantitatieve  onderzoek.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</a:rPr>
              <a:t>Motiveer waarom de gekozen methodes geschikt zijn om jullie onderzoeksvraag te beantwoorden.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</a:rPr>
              <a:t>Werk de methodes uit zodat je klaar bent voor de uitvoering van het onderzoek.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</a:rPr>
              <a:t>Voeg begeleidende afbeeldingen toe en denk aan een bronvermelding. 	</a:t>
            </a:r>
          </a:p>
        </p:txBody>
      </p:sp>
      <p:sp>
        <p:nvSpPr>
          <p:cNvPr id="47" name="Rectangle 6">
            <a:extLst>
              <a:ext uri="{FF2B5EF4-FFF2-40B4-BE49-F238E27FC236}">
                <a16:creationId xmlns:a16="http://schemas.microsoft.com/office/drawing/2014/main" id="{40CF6BA3-FEC6-4F91-8855-C502B97BB7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5140" y="1473229"/>
            <a:ext cx="3500438" cy="1569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</a:t>
            </a:r>
            <a:r>
              <a:rPr lang="nl-NL" sz="1100" b="1">
                <a:ea typeface="Calibri" pitchFamily="34" charset="0"/>
                <a:cs typeface="Arial" charset="0"/>
              </a:rPr>
              <a:t>		</a:t>
            </a:r>
            <a:endParaRPr lang="nl-NL" sz="1100" b="1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>
                <a:ea typeface="Calibri" pitchFamily="34" charset="0"/>
                <a:cs typeface="Arial" charset="0"/>
              </a:rPr>
              <a:t>Deze opdracht maak je in groepsverband.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>
                <a:ea typeface="Calibri" pitchFamily="34" charset="0"/>
                <a:cs typeface="Arial" charset="0"/>
              </a:rPr>
              <a:t>Plaats je product op het Leerplatform.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>
                <a:ea typeface="Calibri" pitchFamily="34" charset="0"/>
                <a:cs typeface="Arial" charset="0"/>
              </a:rPr>
              <a:t>Bekijk leerproducten van anderen en geef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>
                <a:ea typeface="Calibri" pitchFamily="34" charset="0"/>
                <a:cs typeface="Arial" charset="0"/>
              </a:rPr>
              <a:t>Verbeter je leerproduct en plaats versie 2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>
                <a:ea typeface="Calibri" pitchFamily="34" charset="0"/>
                <a:cs typeface="Arial"/>
              </a:rPr>
              <a:t>Versie 1 10-09-2020</a:t>
            </a:r>
            <a:endParaRPr lang="nl-NL" sz="1200"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>
                <a:ea typeface="Calibri" pitchFamily="34" charset="0"/>
                <a:cs typeface="Arial"/>
              </a:rPr>
              <a:t>Versie 2 17-09-2020</a:t>
            </a:r>
            <a:endParaRPr lang="nl-NL" sz="1200">
              <a:ea typeface="Calibri" pitchFamily="34" charset="0"/>
              <a:cs typeface="Arial" charset="0"/>
            </a:endParaRPr>
          </a:p>
        </p:txBody>
      </p:sp>
      <p:sp>
        <p:nvSpPr>
          <p:cNvPr id="49" name="Rectangle 8">
            <a:extLst>
              <a:ext uri="{FF2B5EF4-FFF2-40B4-BE49-F238E27FC236}">
                <a16:creationId xmlns:a16="http://schemas.microsoft.com/office/drawing/2014/main" id="{796D2ECF-AB8C-41E4-8A22-52D8EE4CBE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3460" y="3205150"/>
            <a:ext cx="3507254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</a:rPr>
              <a:t>Bijeenkomsten onderzoek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</a:rPr>
              <a:t>Workshops specialisatie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</a:rPr>
              <a:t>Zelfwerkuren</a:t>
            </a:r>
          </a:p>
        </p:txBody>
      </p:sp>
      <p:sp>
        <p:nvSpPr>
          <p:cNvPr id="51" name="Rectangle 8">
            <a:extLst>
              <a:ext uri="{FF2B5EF4-FFF2-40B4-BE49-F238E27FC236}">
                <a16:creationId xmlns:a16="http://schemas.microsoft.com/office/drawing/2014/main" id="{7022CF53-2EE2-4FBA-83A5-F54707EBBF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5140" y="4220125"/>
            <a:ext cx="3500438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nl-NL" sz="1200" b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</a:rPr>
              <a:t>Lessen over onderzoeksmethoden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  <a:hlinkClick r:id="rId2"/>
              </a:rPr>
              <a:t>Fasen van de onderzoeksmethode</a:t>
            </a:r>
            <a:endParaRPr lang="nl-NL" sz="1200">
              <a:ea typeface="Calibri" pitchFamily="34" charset="0"/>
              <a:cs typeface="Arial" charset="0"/>
            </a:endParaRPr>
          </a:p>
        </p:txBody>
      </p:sp>
      <p:sp>
        <p:nvSpPr>
          <p:cNvPr id="53" name="Text Box 96">
            <a:extLst>
              <a:ext uri="{FF2B5EF4-FFF2-40B4-BE49-F238E27FC236}">
                <a16:creationId xmlns:a16="http://schemas.microsoft.com/office/drawing/2014/main" id="{91311208-081A-4C12-A028-652D9666BF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4204" y="1209952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55" name="Text Box 103">
            <a:extLst>
              <a:ext uri="{FF2B5EF4-FFF2-40B4-BE49-F238E27FC236}">
                <a16:creationId xmlns:a16="http://schemas.microsoft.com/office/drawing/2014/main" id="{DA3469C6-D044-45E3-82E9-145BC79605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2316" y="3421339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57" name="Text Box 105">
            <a:extLst>
              <a:ext uri="{FF2B5EF4-FFF2-40B4-BE49-F238E27FC236}">
                <a16:creationId xmlns:a16="http://schemas.microsoft.com/office/drawing/2014/main" id="{536A13EC-0542-473E-8A76-1F72CF1859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2316" y="3494364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pic>
        <p:nvPicPr>
          <p:cNvPr id="61" name="Afbeelding 60">
            <a:extLst>
              <a:ext uri="{FF2B5EF4-FFF2-40B4-BE49-F238E27FC236}">
                <a16:creationId xmlns:a16="http://schemas.microsoft.com/office/drawing/2014/main" id="{2D3A389D-7A32-46DD-BCFA-109C807A947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l="21805" r="10840"/>
          <a:stretch/>
        </p:blipFill>
        <p:spPr>
          <a:xfrm>
            <a:off x="2396024" y="1471264"/>
            <a:ext cx="299335" cy="412425"/>
          </a:xfrm>
          <a:prstGeom prst="rect">
            <a:avLst/>
          </a:prstGeom>
        </p:spPr>
      </p:pic>
      <p:pic>
        <p:nvPicPr>
          <p:cNvPr id="63" name="Afbeelding 62">
            <a:extLst>
              <a:ext uri="{FF2B5EF4-FFF2-40B4-BE49-F238E27FC236}">
                <a16:creationId xmlns:a16="http://schemas.microsoft.com/office/drawing/2014/main" id="{6D6130F6-715B-449A-A075-365AF200713F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21641" y="2510270"/>
            <a:ext cx="263290" cy="321303"/>
          </a:xfrm>
          <a:prstGeom prst="rect">
            <a:avLst/>
          </a:prstGeom>
        </p:spPr>
      </p:pic>
      <p:pic>
        <p:nvPicPr>
          <p:cNvPr id="65" name="Afbeelding 64">
            <a:extLst>
              <a:ext uri="{FF2B5EF4-FFF2-40B4-BE49-F238E27FC236}">
                <a16:creationId xmlns:a16="http://schemas.microsoft.com/office/drawing/2014/main" id="{72141DB6-B0B4-45AE-97BF-4686C0EDDBF1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457631" y="4009971"/>
            <a:ext cx="266283" cy="416301"/>
          </a:xfrm>
          <a:prstGeom prst="rect">
            <a:avLst/>
          </a:prstGeom>
        </p:spPr>
      </p:pic>
      <p:pic>
        <p:nvPicPr>
          <p:cNvPr id="67" name="Afbeelding 66">
            <a:extLst>
              <a:ext uri="{FF2B5EF4-FFF2-40B4-BE49-F238E27FC236}">
                <a16:creationId xmlns:a16="http://schemas.microsoft.com/office/drawing/2014/main" id="{74A148F1-DE9F-49B8-B5CF-ABA875FC3791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785986" y="1576664"/>
            <a:ext cx="385812" cy="263054"/>
          </a:xfrm>
          <a:prstGeom prst="rect">
            <a:avLst/>
          </a:prstGeom>
        </p:spPr>
      </p:pic>
      <p:pic>
        <p:nvPicPr>
          <p:cNvPr id="69" name="Afbeelding 68">
            <a:extLst>
              <a:ext uri="{FF2B5EF4-FFF2-40B4-BE49-F238E27FC236}">
                <a16:creationId xmlns:a16="http://schemas.microsoft.com/office/drawing/2014/main" id="{7A9BC96F-8F88-4CD1-AE3C-08F0AD854E02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834029" y="4354963"/>
            <a:ext cx="299225" cy="290796"/>
          </a:xfrm>
          <a:prstGeom prst="rect">
            <a:avLst/>
          </a:prstGeom>
        </p:spPr>
      </p:pic>
      <p:pic>
        <p:nvPicPr>
          <p:cNvPr id="71" name="Afbeelding 70">
            <a:extLst>
              <a:ext uri="{FF2B5EF4-FFF2-40B4-BE49-F238E27FC236}">
                <a16:creationId xmlns:a16="http://schemas.microsoft.com/office/drawing/2014/main" id="{7DFC461F-3EF7-42D7-B842-24F4F6B01D89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/>
          <a:srcRect l="17050" t="33024" r="61669" b="30375"/>
          <a:stretch/>
        </p:blipFill>
        <p:spPr>
          <a:xfrm>
            <a:off x="6848946" y="3540409"/>
            <a:ext cx="269390" cy="260485"/>
          </a:xfrm>
          <a:prstGeom prst="rect">
            <a:avLst/>
          </a:prstGeom>
        </p:spPr>
      </p:pic>
      <p:pic>
        <p:nvPicPr>
          <p:cNvPr id="73" name="Picture 2" descr="Afbeeldingsresultaat voor onderzoek">
            <a:extLst>
              <a:ext uri="{FF2B5EF4-FFF2-40B4-BE49-F238E27FC236}">
                <a16:creationId xmlns:a16="http://schemas.microsoft.com/office/drawing/2014/main" id="{BB026A8F-4F8C-48A3-8566-9E8460B0D7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1545" y="5213383"/>
            <a:ext cx="1604809" cy="902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923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78933" y="3752849"/>
            <a:ext cx="3138311" cy="2452687"/>
          </a:xfrm>
        </p:spPr>
        <p:txBody>
          <a:bodyPr anchor="ctr">
            <a:normAutofit/>
          </a:bodyPr>
          <a:lstStyle/>
          <a:p>
            <a:r>
              <a:rPr lang="nl-NL" sz="3600"/>
              <a:t>Mijn leerdoelen voor dit IBS</a:t>
            </a:r>
          </a:p>
        </p:txBody>
      </p:sp>
      <p:pic>
        <p:nvPicPr>
          <p:cNvPr id="1026" name="Picture 2" descr="Leerdoelen opstellen? SMART formuleren, voorbeelden &amp; tips">
            <a:extLst>
              <a:ext uri="{FF2B5EF4-FFF2-40B4-BE49-F238E27FC236}">
                <a16:creationId xmlns:a16="http://schemas.microsoft.com/office/drawing/2014/main" id="{94568556-B87A-4AA4-A9F1-44FD77A5BF4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82" r="-2" b="4847"/>
          <a:stretch/>
        </p:blipFill>
        <p:spPr bwMode="auto">
          <a:xfrm>
            <a:off x="20" y="10"/>
            <a:ext cx="12191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279900" y="3710613"/>
            <a:ext cx="7937495" cy="2452687"/>
          </a:xfrm>
        </p:spPr>
        <p:txBody>
          <a:bodyPr anchor="ctr">
            <a:normAutofit/>
          </a:bodyPr>
          <a:lstStyle/>
          <a:p>
            <a:r>
              <a:rPr lang="nl-NL" sz="2400"/>
              <a:t>Ervaring in projectgroepjes</a:t>
            </a:r>
          </a:p>
          <a:p>
            <a:r>
              <a:rPr lang="nl-NL" sz="2400"/>
              <a:t>Leerdoelen uit IBM</a:t>
            </a:r>
          </a:p>
          <a:p>
            <a:r>
              <a:rPr lang="nl-NL" sz="2400"/>
              <a:t>Reflectievideo uit IBS Mijn onderneming</a:t>
            </a:r>
          </a:p>
          <a:p>
            <a:endParaRPr lang="nl-NL" sz="2400"/>
          </a:p>
          <a:p>
            <a:r>
              <a:rPr lang="nl-NL" sz="2400"/>
              <a:t>Wat zijn je leerdoelen binnen de samenwerking voor dit IBS?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165669"/>
            <a:ext cx="2169840" cy="69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40576"/>
      </p:ext>
    </p:extLst>
  </p:cSld>
  <p:clrMapOvr>
    <a:masterClrMapping/>
  </p:clrMapOvr>
</p:sld>
</file>

<file path=ppt/theme/theme1.xml><?xml version="1.0" encoding="utf-8"?>
<a:theme xmlns:a="http://schemas.openxmlformats.org/drawingml/2006/main" name="Thema1">
  <a:themeElements>
    <a:clrScheme name="Aangepast 1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BDEA1A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848D2DA3-4BAC-4590-9F3A-C04EAD61AF1C}" vid="{84936BD3-994A-46F0-BAD8-245BDD45B96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6614168-1363-41D5-B64A-FC595DA39B7D}">
  <ds:schemaRefs>
    <ds:schemaRef ds:uri="34354c1b-6b8c-435b-ad50-990538c19557"/>
    <ds:schemaRef ds:uri="47a28104-336f-447d-946e-e305ac2bcd4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D7DE6F1-65E5-4742-993C-166C160C650C}">
  <ds:schemaRefs>
    <ds:schemaRef ds:uri="34354c1b-6b8c-435b-ad50-990538c19557"/>
    <ds:schemaRef ds:uri="47a28104-336f-447d-946e-e305ac2bcd4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E0517EB-918A-4F91-B474-4547F2D83E5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12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Thema1</vt:lpstr>
      <vt:lpstr>IBS Leefbare stad</vt:lpstr>
      <vt:lpstr>Programma</vt:lpstr>
      <vt:lpstr>Mindmap – De leefbare stad</vt:lpstr>
      <vt:lpstr>Probleemstelling, hoofdvraag en deelvragen</vt:lpstr>
      <vt:lpstr>Probleemstelling, hoofdvraag en deelvragen</vt:lpstr>
      <vt:lpstr>Probleemstelling, hoofdvraag en deelvragen</vt:lpstr>
      <vt:lpstr>Leerarrangement 1 ‘Onderzoeksmethodes’</vt:lpstr>
      <vt:lpstr>Leerarrangement 1 ‘Onderzoeksmethodes’</vt:lpstr>
      <vt:lpstr>Mijn leerdoelen voor dit IBS</vt:lpstr>
      <vt:lpstr>Document ‘verantwoording samenwerking’</vt:lpstr>
      <vt:lpstr>Planning groepsbegeleiding </vt:lpstr>
      <vt:lpstr>To do: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revision>1</cp:revision>
  <dcterms:created xsi:type="dcterms:W3CDTF">2020-08-25T13:15:30Z</dcterms:created>
  <dcterms:modified xsi:type="dcterms:W3CDTF">2020-09-02T07:58:30Z</dcterms:modified>
</cp:coreProperties>
</file>